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96" r:id="rId5"/>
    <p:sldId id="262" r:id="rId6"/>
    <p:sldId id="298" r:id="rId7"/>
    <p:sldId id="299" r:id="rId8"/>
    <p:sldId id="300" r:id="rId9"/>
    <p:sldId id="297" r:id="rId10"/>
    <p:sldId id="263" r:id="rId11"/>
    <p:sldId id="264" r:id="rId12"/>
    <p:sldId id="265" r:id="rId13"/>
    <p:sldId id="30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6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A39A2-38DE-4B5E-9271-D711C06DD2C4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82CC6-B359-43AE-9D32-B721B9C1B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1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1A751-78CF-4DFD-90AA-21E91B6ACD9A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F13035-4D15-450C-8048-59C67B15A1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237017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2D205F-2F3B-44A3-832D-DF37E0AF25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360441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08D2E3-860D-45FF-B714-E07B60130A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70764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" Target="slide1.xm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24" name="Picture 28" descr="0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50" y="2636912"/>
            <a:ext cx="2927346" cy="367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481763"/>
            <a:ext cx="755650" cy="2603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37" name="Text Box 41"/>
          <p:cNvSpPr txBox="1">
            <a:spLocks noChangeArrowheads="1"/>
          </p:cNvSpPr>
          <p:nvPr/>
        </p:nvSpPr>
        <p:spPr bwMode="auto">
          <a:xfrm>
            <a:off x="8089900" y="0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>
                <a:solidFill>
                  <a:srgbClr val="EAEAEA"/>
                </a:solidFill>
                <a:cs typeface="Arial" charset="0"/>
              </a:rPr>
              <a:t>©</a:t>
            </a:r>
            <a:r>
              <a:rPr lang="ru-RU" altLang="ru-RU" sz="1000">
                <a:solidFill>
                  <a:srgbClr val="EAEAEA"/>
                </a:solidFill>
                <a:cs typeface="Arial" charset="0"/>
              </a:rPr>
              <a:t> </a:t>
            </a:r>
            <a:r>
              <a:rPr lang="ru-RU" altLang="ru-RU" sz="1000">
                <a:solidFill>
                  <a:srgbClr val="EAEAEA"/>
                </a:solidFill>
              </a:rPr>
              <a:t>Пашкин И.А.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0686" y="1270779"/>
            <a:ext cx="621971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/>
              <a:t>Программа «Робототехника» и ее реализация</a:t>
            </a:r>
          </a:p>
          <a:p>
            <a:pPr algn="ctr"/>
            <a:r>
              <a:rPr lang="ru-RU" sz="2400" dirty="0"/>
              <a:t>IT </a:t>
            </a:r>
            <a:r>
              <a:rPr lang="ru-RU" sz="2400" dirty="0" smtClean="0"/>
              <a:t>– конструирование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Мини - Сумо</a:t>
            </a:r>
            <a:endParaRPr lang="ru-RU" sz="3600" b="1" cap="none" spc="0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321175" y="188913"/>
            <a:ext cx="4859338" cy="519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FF0000"/>
                </a:solidFill>
              </a:rPr>
              <a:t>РОБОТОТЕХНИКА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99584" y="4472607"/>
            <a:ext cx="3344416" cy="1752600"/>
          </a:xfrm>
        </p:spPr>
        <p:txBody>
          <a:bodyPr/>
          <a:lstStyle/>
          <a:p>
            <a:r>
              <a:rPr lang="ru-RU" dirty="0" smtClean="0"/>
              <a:t>Преподаватель: Панов А.Н.</a:t>
            </a:r>
          </a:p>
          <a:p>
            <a:r>
              <a:rPr lang="ru-RU" dirty="0" smtClean="0"/>
              <a:t> Лицей №121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4475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8089900" y="6613525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>
                <a:solidFill>
                  <a:srgbClr val="EAEAEA"/>
                </a:solidFill>
                <a:cs typeface="Arial" charset="0"/>
              </a:rPr>
              <a:t>©</a:t>
            </a:r>
            <a:r>
              <a:rPr lang="ru-RU" altLang="ru-RU" sz="1000">
                <a:solidFill>
                  <a:srgbClr val="EAEAEA"/>
                </a:solidFill>
                <a:cs typeface="Arial" charset="0"/>
              </a:rPr>
              <a:t> </a:t>
            </a:r>
            <a:r>
              <a:rPr lang="ru-RU" altLang="ru-RU" sz="1000">
                <a:solidFill>
                  <a:srgbClr val="EAEAEA"/>
                </a:solidFill>
              </a:rPr>
              <a:t>Пашкин И.А.</a:t>
            </a:r>
          </a:p>
        </p:txBody>
      </p:sp>
      <p:pic>
        <p:nvPicPr>
          <p:cNvPr id="155651" name="Picture 3" descr="0_83a57_6f9cb618_XL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10404475" cy="6932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313823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8089900" y="6613525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>
                <a:solidFill>
                  <a:srgbClr val="EAEAEA"/>
                </a:solidFill>
                <a:cs typeface="Arial" charset="0"/>
              </a:rPr>
              <a:t>©</a:t>
            </a:r>
            <a:r>
              <a:rPr lang="ru-RU" altLang="ru-RU" sz="1000">
                <a:solidFill>
                  <a:srgbClr val="EAEAEA"/>
                </a:solidFill>
                <a:cs typeface="Arial" charset="0"/>
              </a:rPr>
              <a:t> </a:t>
            </a:r>
            <a:r>
              <a:rPr lang="ru-RU" altLang="ru-RU" sz="1000">
                <a:solidFill>
                  <a:srgbClr val="EAEAEA"/>
                </a:solidFill>
              </a:rPr>
              <a:t>Пашкин И.А.</a:t>
            </a:r>
          </a:p>
        </p:txBody>
      </p:sp>
      <p:pic>
        <p:nvPicPr>
          <p:cNvPr id="217091" name="Picture 3" descr="nx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88988"/>
            <a:ext cx="9144000" cy="535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68409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7155" name="Picture 3" descr="002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207" y="1772816"/>
            <a:ext cx="6327586" cy="35603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649202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7950" y="6453188"/>
            <a:ext cx="719138" cy="28733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-36513" y="800100"/>
            <a:ext cx="4895851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b="1" i="1">
                <a:solidFill>
                  <a:schemeClr val="bg1"/>
                </a:solidFill>
              </a:rPr>
              <a:t>Результат инноваций 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0" y="152400"/>
            <a:ext cx="4859338" cy="519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i="1">
                <a:solidFill>
                  <a:srgbClr val="FF0000"/>
                </a:solidFill>
              </a:rPr>
              <a:t>РОБОТОТЕХНИКА</a:t>
            </a: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179388" y="1557338"/>
            <a:ext cx="88201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altLang="ru-RU" sz="2000" b="1" dirty="0"/>
              <a:t> Применение игровых технологий в обучении; </a:t>
            </a:r>
            <a:br>
              <a:rPr lang="ru-RU" altLang="ru-RU" sz="2000" b="1" dirty="0"/>
            </a:br>
            <a:r>
              <a:rPr lang="ru-RU" altLang="ru-RU" sz="2000" b="1" dirty="0"/>
              <a:t>- Новые формы работы с одаренными детьми;</a:t>
            </a:r>
            <a:br>
              <a:rPr lang="ru-RU" altLang="ru-RU" sz="2000" b="1" dirty="0"/>
            </a:br>
            <a:r>
              <a:rPr lang="ru-RU" altLang="ru-RU" sz="2000" b="1" dirty="0"/>
              <a:t>- Инновационное профильное обучение; </a:t>
            </a:r>
            <a:br>
              <a:rPr lang="ru-RU" altLang="ru-RU" sz="2000" b="1" dirty="0"/>
            </a:br>
            <a:r>
              <a:rPr lang="ru-RU" altLang="ru-RU" sz="2000" b="1" dirty="0"/>
              <a:t>- Современные ИКТ технологии в дополнительном образовании;</a:t>
            </a:r>
            <a:br>
              <a:rPr lang="ru-RU" altLang="ru-RU" sz="2000" b="1" dirty="0"/>
            </a:br>
            <a:r>
              <a:rPr lang="ru-RU" altLang="ru-RU" sz="2000" b="1" dirty="0"/>
              <a:t>- Эффективная форма работы </a:t>
            </a:r>
            <a:r>
              <a:rPr lang="ru-RU" altLang="ru-RU" sz="2000" b="1" dirty="0" smtClean="0"/>
              <a:t>с проблемными </a:t>
            </a:r>
            <a:r>
              <a:rPr lang="ru-RU" altLang="ru-RU" sz="2000" b="1" dirty="0"/>
              <a:t>детьми;</a:t>
            </a:r>
            <a:br>
              <a:rPr lang="ru-RU" altLang="ru-RU" sz="2000" b="1" dirty="0"/>
            </a:br>
            <a:r>
              <a:rPr lang="ru-RU" altLang="ru-RU" sz="2000" b="1" dirty="0"/>
              <a:t>- Развитие творческого потенциала учащихся;</a:t>
            </a:r>
            <a:br>
              <a:rPr lang="ru-RU" altLang="ru-RU" sz="2000" b="1" dirty="0"/>
            </a:br>
            <a:r>
              <a:rPr lang="ru-RU" altLang="ru-RU" sz="2000" b="1" dirty="0"/>
              <a:t>- Популяризация профессии инженер (проектировщик).</a:t>
            </a:r>
          </a:p>
        </p:txBody>
      </p:sp>
      <p:pic>
        <p:nvPicPr>
          <p:cNvPr id="45090" name="Picture 34" descr="NAV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6453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1" name="Picture 35" descr="NAV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53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2" name="Picture 36" descr="104100436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652963"/>
            <a:ext cx="2232025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3" name="Picture 37" descr="104100496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941888"/>
            <a:ext cx="1728787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4" name="Picture 38" descr="1041004753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97425"/>
            <a:ext cx="1336675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5" name="Picture 39" descr="104100444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13081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1331913" y="6497638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>
                <a:solidFill>
                  <a:srgbClr val="EAEAEA"/>
                </a:solidFill>
                <a:cs typeface="Arial" charset="0"/>
              </a:rPr>
              <a:t>©</a:t>
            </a:r>
            <a:r>
              <a:rPr lang="ru-RU" altLang="ru-RU" sz="1000">
                <a:solidFill>
                  <a:srgbClr val="EAEAEA"/>
                </a:solidFill>
                <a:cs typeface="Arial" charset="0"/>
              </a:rPr>
              <a:t> </a:t>
            </a:r>
            <a:r>
              <a:rPr lang="ru-RU" altLang="ru-RU" sz="1000">
                <a:solidFill>
                  <a:srgbClr val="EAEAEA"/>
                </a:solidFill>
              </a:rPr>
              <a:t>Пашкин И.А.</a:t>
            </a:r>
          </a:p>
        </p:txBody>
      </p:sp>
    </p:spTree>
    <p:extLst>
      <p:ext uri="{BB962C8B-B14F-4D97-AF65-F5344CB8AC3E}">
        <p14:creationId xmlns:p14="http://schemas.microsoft.com/office/powerpoint/2010/main" val="25980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7950" y="6453188"/>
            <a:ext cx="719138" cy="28733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321175" y="908050"/>
            <a:ext cx="4859338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i="1">
                <a:solidFill>
                  <a:schemeClr val="bg1"/>
                </a:solidFill>
              </a:rPr>
              <a:t>Цель и задачи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321175" y="188913"/>
            <a:ext cx="4859338" cy="519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FF0000"/>
                </a:solidFill>
              </a:rPr>
              <a:t>РОБОТОТЕХНИКА</a:t>
            </a:r>
          </a:p>
        </p:txBody>
      </p:sp>
      <p:pic>
        <p:nvPicPr>
          <p:cNvPr id="49165" name="Picture 13" descr="1041004442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1970087" cy="227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843213" y="1773238"/>
            <a:ext cx="61563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/>
              <a:t>Внедрение современных научно-практических технологий в </a:t>
            </a:r>
            <a:r>
              <a:rPr lang="ru-RU" altLang="ru-RU" sz="2000" b="1" dirty="0" smtClean="0"/>
              <a:t>соревновательный процесс.</a:t>
            </a:r>
            <a:endParaRPr lang="ru-RU" altLang="ru-RU" sz="2000" b="1" dirty="0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2843213" y="1268413"/>
            <a:ext cx="2305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i="1">
                <a:solidFill>
                  <a:srgbClr val="FF0000"/>
                </a:solidFill>
              </a:rPr>
              <a:t>Цель: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827088" y="3501008"/>
            <a:ext cx="80645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b="1" i="1" dirty="0"/>
              <a:t> </a:t>
            </a:r>
            <a:r>
              <a:rPr lang="ru-RU" sz="2000" b="1" dirty="0"/>
              <a:t>Изучить </a:t>
            </a:r>
            <a:r>
              <a:rPr lang="ru-RU" sz="2000" b="1" dirty="0" smtClean="0"/>
              <a:t>регламент соревнования мини-сумо.</a:t>
            </a:r>
            <a:endParaRPr lang="ru-RU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Определить </a:t>
            </a:r>
            <a:r>
              <a:rPr lang="ru-RU" sz="2000" b="1" dirty="0"/>
              <a:t>номенклатуру датчиков и исполнительных </a:t>
            </a:r>
            <a:r>
              <a:rPr lang="ru-RU" sz="2000" b="1" dirty="0" smtClean="0"/>
              <a:t>механизмов.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000" b="1" dirty="0" smtClean="0"/>
              <a:t>Сконструировать робота </a:t>
            </a:r>
            <a:r>
              <a:rPr lang="ru-RU" altLang="ru-RU" sz="2000" b="1" dirty="0" err="1" smtClean="0"/>
              <a:t>сумоиста</a:t>
            </a:r>
            <a:r>
              <a:rPr lang="ru-RU" altLang="ru-RU" sz="2000" b="1" dirty="0" smtClean="0"/>
              <a:t>.</a:t>
            </a:r>
            <a:endParaRPr lang="ru-RU" altLang="ru-RU" sz="2000" b="1" dirty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000" b="1" dirty="0" smtClean="0"/>
              <a:t>Написать </a:t>
            </a:r>
            <a:r>
              <a:rPr lang="ru-RU" sz="2000" b="1" dirty="0"/>
              <a:t>управляющую </a:t>
            </a:r>
            <a:r>
              <a:rPr lang="ru-RU" sz="2000" b="1" dirty="0" smtClean="0"/>
              <a:t>программу.</a:t>
            </a:r>
            <a:endParaRPr lang="ru-RU" altLang="ru-RU" sz="2000" b="1" i="1" dirty="0" smtClean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ru-RU" altLang="ru-RU" sz="2000" b="1" dirty="0" smtClean="0"/>
              <a:t>Протестировать робота в соревновании.</a:t>
            </a:r>
            <a:endParaRPr lang="ru-RU" altLang="ru-RU" sz="2000" b="1" dirty="0"/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11188" y="2636838"/>
            <a:ext cx="2305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i="1">
                <a:solidFill>
                  <a:srgbClr val="FF0000"/>
                </a:solidFill>
              </a:rPr>
              <a:t>Задачи:</a:t>
            </a:r>
          </a:p>
        </p:txBody>
      </p:sp>
      <p:pic>
        <p:nvPicPr>
          <p:cNvPr id="49170" name="Picture 18" descr="NAV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6453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71" name="Picture 19" descr="NAV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53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1331913" y="6497638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>
                <a:solidFill>
                  <a:srgbClr val="EAEAEA"/>
                </a:solidFill>
                <a:cs typeface="Arial" charset="0"/>
              </a:rPr>
              <a:t>©</a:t>
            </a:r>
            <a:r>
              <a:rPr lang="ru-RU" altLang="ru-RU" sz="1000">
                <a:solidFill>
                  <a:srgbClr val="EAEAEA"/>
                </a:solidFill>
                <a:cs typeface="Arial" charset="0"/>
              </a:rPr>
              <a:t> </a:t>
            </a:r>
            <a:r>
              <a:rPr lang="ru-RU" altLang="ru-RU" sz="1000">
                <a:solidFill>
                  <a:srgbClr val="EAEAEA"/>
                </a:solidFill>
              </a:rPr>
              <a:t>Пашкин И.А.</a:t>
            </a:r>
          </a:p>
        </p:txBody>
      </p:sp>
    </p:spTree>
    <p:extLst>
      <p:ext uri="{BB962C8B-B14F-4D97-AF65-F5344CB8AC3E}">
        <p14:creationId xmlns:p14="http://schemas.microsoft.com/office/powerpoint/2010/main" val="1498644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481763"/>
            <a:ext cx="755650" cy="2603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7950" y="6453188"/>
            <a:ext cx="719138" cy="28733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67519" y="1628800"/>
            <a:ext cx="5111750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/>
              <a:t>РОБОТОТЕХНИКА </a:t>
            </a:r>
            <a:r>
              <a:rPr lang="ru-RU" altLang="ru-RU" sz="2400" dirty="0"/>
              <a:t>- это уже неотъемлемая часть учебного процесса, потому, что она легко вписывается в программу дополнительного  образования детей юношества по техническому творчеству. Базовые знания в физике, математике и информатике можно наглядно показать </a:t>
            </a:r>
            <a:br>
              <a:rPr lang="ru-RU" altLang="ru-RU" sz="2400" dirty="0"/>
            </a:br>
            <a:r>
              <a:rPr lang="ru-RU" altLang="ru-RU" sz="2400" dirty="0"/>
              <a:t>с помощью </a:t>
            </a:r>
            <a:r>
              <a:rPr lang="ru-RU" altLang="ru-RU" sz="2800" dirty="0" err="1">
                <a:solidFill>
                  <a:srgbClr val="FF0000"/>
                </a:solidFill>
              </a:rPr>
              <a:t>лего</a:t>
            </a:r>
            <a:r>
              <a:rPr lang="ru-RU" altLang="ru-RU" sz="2800" dirty="0">
                <a:solidFill>
                  <a:srgbClr val="FF0000"/>
                </a:solidFill>
              </a:rPr>
              <a:t>-роботов.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-36513" y="188913"/>
            <a:ext cx="4895851" cy="519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i="1">
                <a:solidFill>
                  <a:srgbClr val="FF0000"/>
                </a:solidFill>
              </a:rPr>
              <a:t>РОБОТОТЕХНИКА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0" y="836613"/>
            <a:ext cx="4859338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b="1" i="1">
                <a:solidFill>
                  <a:schemeClr val="bg1"/>
                </a:solidFill>
              </a:rPr>
              <a:t>Основные понятия</a:t>
            </a:r>
          </a:p>
        </p:txBody>
      </p:sp>
      <p:pic>
        <p:nvPicPr>
          <p:cNvPr id="44055" name="Picture 23" descr="NAVHO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6453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6" name="Picture 24" descr="NAVHOM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53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1331913" y="6497638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>
                <a:solidFill>
                  <a:srgbClr val="EAEAEA"/>
                </a:solidFill>
                <a:cs typeface="Arial" charset="0"/>
              </a:rPr>
              <a:t>©</a:t>
            </a:r>
            <a:r>
              <a:rPr lang="ru-RU" altLang="ru-RU" sz="1000">
                <a:solidFill>
                  <a:srgbClr val="EAEAEA"/>
                </a:solidFill>
                <a:cs typeface="Arial" charset="0"/>
              </a:rPr>
              <a:t> </a:t>
            </a:r>
            <a:r>
              <a:rPr lang="ru-RU" altLang="ru-RU" sz="1000">
                <a:solidFill>
                  <a:srgbClr val="EAEAEA"/>
                </a:solidFill>
              </a:rPr>
              <a:t>Пашкин И.А.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3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1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-36513" y="188913"/>
            <a:ext cx="4895851" cy="519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FF0000"/>
                </a:solidFill>
              </a:rPr>
              <a:t>РОБОТОТЕХНИКА</a:t>
            </a:r>
          </a:p>
        </p:txBody>
      </p:sp>
      <p:sp>
        <p:nvSpPr>
          <p:cNvPr id="2151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481763"/>
            <a:ext cx="755650" cy="2603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7950" y="6453188"/>
            <a:ext cx="719138" cy="28733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0" y="836613"/>
            <a:ext cx="4859338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b="1" i="1">
                <a:solidFill>
                  <a:schemeClr val="bg1"/>
                </a:solidFill>
              </a:rPr>
              <a:t>Основные понятия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23850" y="1700213"/>
            <a:ext cx="3744913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/>
              <a:t>Робототехника </a:t>
            </a:r>
            <a:r>
              <a:rPr lang="ru-RU" altLang="ru-RU" sz="2400"/>
              <a:t>— прикладная наука, занимающаяся разработкой автоматизированных технических систем. Робототехника опирается на такие дисциплины как электроника, механика, программирование. </a:t>
            </a:r>
          </a:p>
        </p:txBody>
      </p:sp>
      <p:pic>
        <p:nvPicPr>
          <p:cNvPr id="21522" name="Picture 18" descr="АЛЬФА РЕКС - робот лего двуног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692150"/>
            <a:ext cx="3700462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7" name="Picture 23" descr="NAV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6453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NAV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53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1331913" y="6497638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>
                <a:solidFill>
                  <a:srgbClr val="EAEAEA"/>
                </a:solidFill>
                <a:cs typeface="Arial" charset="0"/>
              </a:rPr>
              <a:t>©</a:t>
            </a:r>
            <a:r>
              <a:rPr lang="ru-RU" altLang="ru-RU" sz="1000">
                <a:solidFill>
                  <a:srgbClr val="EAEAEA"/>
                </a:solidFill>
                <a:cs typeface="Arial" charset="0"/>
              </a:rPr>
              <a:t> </a:t>
            </a:r>
            <a:r>
              <a:rPr lang="ru-RU" altLang="ru-RU" sz="1000">
                <a:solidFill>
                  <a:srgbClr val="EAEAEA"/>
                </a:solidFill>
              </a:rPr>
              <a:t>Пашкин И.А.</a:t>
            </a:r>
          </a:p>
        </p:txBody>
      </p:sp>
    </p:spTree>
    <p:extLst>
      <p:ext uri="{BB962C8B-B14F-4D97-AF65-F5344CB8AC3E}">
        <p14:creationId xmlns:p14="http://schemas.microsoft.com/office/powerpoint/2010/main" val="39271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93" name="Picture 29" descr="9695 ещё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3068638"/>
            <a:ext cx="3379788" cy="3527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7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7950" y="6453188"/>
            <a:ext cx="719138" cy="28733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51275" y="1268413"/>
            <a:ext cx="500538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rgbClr val="FF0000"/>
                </a:solidFill>
              </a:rPr>
              <a:t>LEGO </a:t>
            </a:r>
            <a:r>
              <a:rPr lang="ru-RU" altLang="ru-RU" sz="2800" b="1" dirty="0" err="1">
                <a:solidFill>
                  <a:srgbClr val="FF0000"/>
                </a:solidFill>
              </a:rPr>
              <a:t>Mindstorms</a:t>
            </a:r>
            <a:r>
              <a:rPr lang="ru-RU" altLang="ru-RU" sz="2400" dirty="0"/>
              <a:t> - </a:t>
            </a:r>
            <a:r>
              <a:rPr lang="ru-RU" altLang="ru-RU" dirty="0"/>
              <a:t>это конструктор (набор </a:t>
            </a:r>
            <a:r>
              <a:rPr lang="ru-RU" altLang="ru-RU" dirty="0" smtClean="0"/>
              <a:t>деталей </a:t>
            </a:r>
            <a:r>
              <a:rPr lang="ru-RU" altLang="ru-RU" dirty="0"/>
              <a:t>и электронных блоков) для создания программируемого робота. Впервые представлен компанией LEGO в 1998 году. 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-36513" y="188913"/>
            <a:ext cx="4895851" cy="519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FF0000"/>
                </a:solidFill>
              </a:rPr>
              <a:t>РОБОТОТЕХНИКА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0" y="836613"/>
            <a:ext cx="4859338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000" b="1" i="1">
                <a:solidFill>
                  <a:schemeClr val="bg1"/>
                </a:solidFill>
              </a:rPr>
              <a:t>Основные понятия</a:t>
            </a:r>
          </a:p>
        </p:txBody>
      </p:sp>
      <p:pic>
        <p:nvPicPr>
          <p:cNvPr id="62484" name="Picture 20" descr="00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2808287" cy="2120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90" name="Picture 26" descr="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/>
          <a:stretch>
            <a:fillRect/>
          </a:stretch>
        </p:blipFill>
        <p:spPr>
          <a:xfrm>
            <a:off x="5867400" y="3357563"/>
            <a:ext cx="2543175" cy="2665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96" name="Picture 32" descr="NAVHOM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6453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97" name="Picture 33" descr="NAVHOM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53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1331913" y="6497638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>
                <a:solidFill>
                  <a:srgbClr val="EAEAEA"/>
                </a:solidFill>
                <a:cs typeface="Arial" charset="0"/>
              </a:rPr>
              <a:t>©</a:t>
            </a:r>
            <a:r>
              <a:rPr lang="ru-RU" altLang="ru-RU" sz="1000">
                <a:solidFill>
                  <a:srgbClr val="EAEAEA"/>
                </a:solidFill>
                <a:cs typeface="Arial" charset="0"/>
              </a:rPr>
              <a:t> </a:t>
            </a:r>
            <a:r>
              <a:rPr lang="ru-RU" altLang="ru-RU" sz="1000">
                <a:solidFill>
                  <a:srgbClr val="EAEAEA"/>
                </a:solidFill>
              </a:rPr>
              <a:t>Пашкин И.А.</a:t>
            </a:r>
          </a:p>
        </p:txBody>
      </p:sp>
    </p:spTree>
    <p:extLst>
      <p:ext uri="{BB962C8B-B14F-4D97-AF65-F5344CB8AC3E}">
        <p14:creationId xmlns:p14="http://schemas.microsoft.com/office/powerpoint/2010/main" val="379774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r>
              <a:rPr lang="ru-RU" dirty="0"/>
              <a:t>Состязание проходит между двумя роботами. Цель состязания - вытолкнуть робота-противника за пределы </a:t>
            </a:r>
            <a:r>
              <a:rPr lang="ru-RU" dirty="0" smtClean="0"/>
              <a:t>ринга</a:t>
            </a:r>
          </a:p>
          <a:p>
            <a:r>
              <a:rPr lang="ru-RU" dirty="0" smtClean="0"/>
              <a:t>Диаметр ринга - 70 см.</a:t>
            </a:r>
          </a:p>
          <a:p>
            <a:r>
              <a:rPr lang="ru-RU" dirty="0" smtClean="0"/>
              <a:t>Цвет ринга - белый.</a:t>
            </a:r>
          </a:p>
          <a:p>
            <a:r>
              <a:rPr lang="ru-RU" dirty="0" smtClean="0"/>
              <a:t>Цвет ограничительной линии - черный.</a:t>
            </a:r>
          </a:p>
          <a:p>
            <a:r>
              <a:rPr lang="ru-RU" dirty="0" smtClean="0"/>
              <a:t>Ширина ограничительной линии - 2 см.</a:t>
            </a:r>
          </a:p>
          <a:p>
            <a:r>
              <a:rPr lang="ru-RU" dirty="0"/>
              <a:t>Габариты </a:t>
            </a:r>
            <a:r>
              <a:rPr lang="ru-RU"/>
              <a:t>робота </a:t>
            </a:r>
            <a:r>
              <a:rPr lang="ru-RU" smtClean="0"/>
              <a:t>25х25х25см.</a:t>
            </a:r>
            <a:endParaRPr lang="ru-RU" dirty="0"/>
          </a:p>
          <a:p>
            <a:r>
              <a:rPr lang="ru-RU" dirty="0" smtClean="0"/>
              <a:t>Соревнования проходят до 2х побед.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sz="quarter" idx="4294967295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Регламент соревнований по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МИНИ-СУМО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40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3568" y="274638"/>
            <a:ext cx="8003232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8" y="908720"/>
            <a:ext cx="9144000" cy="61211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61485" y="188640"/>
            <a:ext cx="4221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МИНИ-СУМО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132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3607284"/>
            <a:ext cx="4680520" cy="3133241"/>
          </a:xfrm>
        </p:spPr>
      </p:pic>
      <p:sp>
        <p:nvSpPr>
          <p:cNvPr id="7168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481763"/>
            <a:ext cx="755650" cy="2603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83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7950" y="6453188"/>
            <a:ext cx="719138" cy="28733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-36513" y="188913"/>
            <a:ext cx="4895851" cy="519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i="1">
                <a:solidFill>
                  <a:srgbClr val="FF0000"/>
                </a:solidFill>
              </a:rPr>
              <a:t>РОБОТОТЕХНИКА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0" y="836712"/>
            <a:ext cx="4859338" cy="3968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Категория «Мини-сумо»</a:t>
            </a:r>
          </a:p>
        </p:txBody>
      </p:sp>
      <p:pic>
        <p:nvPicPr>
          <p:cNvPr id="71705" name="Picture 25" descr="NAV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6453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6" name="Picture 26" descr="NAV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53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2" name="Text Box 32"/>
          <p:cNvSpPr txBox="1">
            <a:spLocks noChangeArrowheads="1"/>
          </p:cNvSpPr>
          <p:nvPr/>
        </p:nvSpPr>
        <p:spPr bwMode="auto">
          <a:xfrm>
            <a:off x="1331913" y="6497638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>
                <a:solidFill>
                  <a:srgbClr val="EAEAEA"/>
                </a:solidFill>
                <a:cs typeface="Arial" charset="0"/>
              </a:rPr>
              <a:t>©</a:t>
            </a:r>
            <a:r>
              <a:rPr lang="ru-RU" altLang="ru-RU" sz="1000">
                <a:solidFill>
                  <a:srgbClr val="EAEAEA"/>
                </a:solidFill>
                <a:cs typeface="Arial" charset="0"/>
              </a:rPr>
              <a:t> </a:t>
            </a:r>
            <a:r>
              <a:rPr lang="ru-RU" altLang="ru-RU" sz="1000">
                <a:solidFill>
                  <a:srgbClr val="EAEAEA"/>
                </a:solidFill>
              </a:rPr>
              <a:t>Пашкин И.А.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08025"/>
            <a:ext cx="4427984" cy="2964187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" y="1600200"/>
            <a:ext cx="4560559" cy="3052936"/>
          </a:xfrm>
        </p:spPr>
      </p:pic>
    </p:spTree>
    <p:extLst>
      <p:ext uri="{BB962C8B-B14F-4D97-AF65-F5344CB8AC3E}">
        <p14:creationId xmlns:p14="http://schemas.microsoft.com/office/powerpoint/2010/main" val="1639478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8089900" y="6613525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>
                <a:solidFill>
                  <a:srgbClr val="EAEAEA"/>
                </a:solidFill>
                <a:cs typeface="Arial" charset="0"/>
              </a:rPr>
              <a:t>©</a:t>
            </a:r>
            <a:r>
              <a:rPr lang="ru-RU" altLang="ru-RU" sz="1000">
                <a:solidFill>
                  <a:srgbClr val="EAEAEA"/>
                </a:solidFill>
                <a:cs typeface="Arial" charset="0"/>
              </a:rPr>
              <a:t> </a:t>
            </a:r>
            <a:r>
              <a:rPr lang="ru-RU" altLang="ru-RU" sz="1000">
                <a:solidFill>
                  <a:srgbClr val="EAEAEA"/>
                </a:solidFill>
              </a:rPr>
              <a:t>Пашкин И.А.</a:t>
            </a:r>
          </a:p>
        </p:txBody>
      </p:sp>
      <p:pic>
        <p:nvPicPr>
          <p:cNvPr id="243717" name="Picture 5" descr="9695 ещё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325" y="260350"/>
            <a:ext cx="6002338" cy="626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0006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266</Words>
  <Application>Microsoft Office PowerPoint</Application>
  <PresentationFormat>Экран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Регламент соревнований по  МИНИ-СУМО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Sem</cp:lastModifiedBy>
  <cp:revision>20</cp:revision>
  <dcterms:created xsi:type="dcterms:W3CDTF">2014-11-26T19:37:04Z</dcterms:created>
  <dcterms:modified xsi:type="dcterms:W3CDTF">2015-03-11T09:19:47Z</dcterms:modified>
</cp:coreProperties>
</file>